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64350" cy="99964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DD5FF"/>
    <a:srgbClr val="FF6600"/>
    <a:srgbClr val="800000"/>
    <a:srgbClr val="BDF5D8"/>
    <a:srgbClr val="BCF6E8"/>
    <a:srgbClr val="B5E5FD"/>
    <a:srgbClr val="AAE1EE"/>
    <a:srgbClr val="B3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4122" autoAdjust="0"/>
    <p:restoredTop sz="94226" autoAdjust="0"/>
  </p:normalViewPr>
  <p:slideViewPr>
    <p:cSldViewPr>
      <p:cViewPr>
        <p:scale>
          <a:sx n="66" d="100"/>
          <a:sy n="66" d="100"/>
        </p:scale>
        <p:origin x="-2856" y="-62"/>
      </p:cViewPr>
      <p:guideLst>
        <p:guide orient="horz" pos="288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1" y="2840039"/>
            <a:ext cx="5829300" cy="1960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1" y="5181601"/>
            <a:ext cx="4800600" cy="2336799"/>
          </a:xfrm>
        </p:spPr>
        <p:txBody>
          <a:bodyPr/>
          <a:lstStyle>
            <a:lvl1pPr marL="0" indent="0" algn="ctr">
              <a:buNone/>
              <a:defRPr/>
            </a:lvl1pPr>
            <a:lvl2pPr marL="457155" indent="0" algn="ctr">
              <a:buNone/>
              <a:defRPr/>
            </a:lvl2pPr>
            <a:lvl3pPr marL="914308" indent="0" algn="ctr">
              <a:buNone/>
              <a:defRPr/>
            </a:lvl3pPr>
            <a:lvl4pPr marL="1371463" indent="0" algn="ctr">
              <a:buNone/>
              <a:defRPr/>
            </a:lvl4pPr>
            <a:lvl5pPr marL="1828618" indent="0" algn="ctr">
              <a:buNone/>
              <a:defRPr/>
            </a:lvl5pPr>
            <a:lvl6pPr marL="2285771" indent="0" algn="ctr">
              <a:buNone/>
              <a:defRPr/>
            </a:lvl6pPr>
            <a:lvl7pPr marL="2742924" indent="0" algn="ctr">
              <a:buNone/>
              <a:defRPr/>
            </a:lvl7pPr>
            <a:lvl8pPr marL="3200079" indent="0" algn="ctr">
              <a:buNone/>
              <a:defRPr/>
            </a:lvl8pPr>
            <a:lvl9pPr marL="3657234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4C7C0-C529-48B8-B57D-6B138A2565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4DF5-943B-4AF1-8868-B71CD0B731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716"/>
            <a:ext cx="1543050" cy="78009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716"/>
            <a:ext cx="4476750" cy="78009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75B2D-C1D2-4638-97D0-30AAB91554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1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342900" y="2133601"/>
            <a:ext cx="6172200" cy="6034088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320AC-9102-43F8-8F79-26F2DDE1C4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D6C02-63DA-4F51-A61E-C928FA004F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338" y="3875089"/>
            <a:ext cx="5829300" cy="200025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5" indent="0">
              <a:buNone/>
              <a:defRPr sz="1800"/>
            </a:lvl2pPr>
            <a:lvl3pPr marL="914308" indent="0">
              <a:buNone/>
              <a:defRPr sz="1600"/>
            </a:lvl3pPr>
            <a:lvl4pPr marL="1371463" indent="0">
              <a:buNone/>
              <a:defRPr sz="1400"/>
            </a:lvl4pPr>
            <a:lvl5pPr marL="1828618" indent="0">
              <a:buNone/>
              <a:defRPr sz="1400"/>
            </a:lvl5pPr>
            <a:lvl6pPr marL="2285771" indent="0">
              <a:buNone/>
              <a:defRPr sz="1400"/>
            </a:lvl6pPr>
            <a:lvl7pPr marL="2742924" indent="0">
              <a:buNone/>
              <a:defRPr sz="1400"/>
            </a:lvl7pPr>
            <a:lvl8pPr marL="3200079" indent="0">
              <a:buNone/>
              <a:defRPr sz="1400"/>
            </a:lvl8pPr>
            <a:lvl9pPr marL="3657234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80F87-9F45-4306-9E57-A0918143E3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09900" cy="6034088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5200" y="2133601"/>
            <a:ext cx="3009900" cy="6034088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1F0C-C260-4214-B3CE-71FC167DB2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289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8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4" indent="0">
              <a:buNone/>
              <a:defRPr sz="1600" b="1"/>
            </a:lvl7pPr>
            <a:lvl8pPr marL="3200079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4566" y="2046289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8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4" indent="0">
              <a:buNone/>
              <a:defRPr sz="1600" b="1"/>
            </a:lvl7pPr>
            <a:lvl8pPr marL="3200079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4566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CC666-70FB-43E5-9427-9D290C1D88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EC904-68EF-4E72-8016-1BEC802C25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34DA4-180D-4B2B-8DC7-9AE9B431C9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9" y="363539"/>
            <a:ext cx="3833812" cy="780415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2940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08" indent="0">
              <a:buNone/>
              <a:defRPr sz="1000"/>
            </a:lvl3pPr>
            <a:lvl4pPr marL="1371463" indent="0">
              <a:buNone/>
              <a:defRPr sz="901"/>
            </a:lvl4pPr>
            <a:lvl5pPr marL="1828618" indent="0">
              <a:buNone/>
              <a:defRPr sz="901"/>
            </a:lvl5pPr>
            <a:lvl6pPr marL="2285771" indent="0">
              <a:buNone/>
              <a:defRPr sz="901"/>
            </a:lvl6pPr>
            <a:lvl7pPr marL="2742924" indent="0">
              <a:buNone/>
              <a:defRPr sz="901"/>
            </a:lvl7pPr>
            <a:lvl8pPr marL="3200079" indent="0">
              <a:buNone/>
              <a:defRPr sz="901"/>
            </a:lvl8pPr>
            <a:lvl9pPr marL="3657234" indent="0">
              <a:buNone/>
              <a:defRPr sz="90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2A96C-373A-424A-A5DD-1E054947FD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613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199"/>
            </a:lvl1pPr>
            <a:lvl2pPr marL="457155" indent="0">
              <a:buNone/>
              <a:defRPr sz="2799"/>
            </a:lvl2pPr>
            <a:lvl3pPr marL="914308" indent="0">
              <a:buNone/>
              <a:defRPr sz="2400"/>
            </a:lvl3pPr>
            <a:lvl4pPr marL="1371463" indent="0">
              <a:buNone/>
              <a:defRPr sz="2000"/>
            </a:lvl4pPr>
            <a:lvl5pPr marL="1828618" indent="0">
              <a:buNone/>
              <a:defRPr sz="2000"/>
            </a:lvl5pPr>
            <a:lvl6pPr marL="2285771" indent="0">
              <a:buNone/>
              <a:defRPr sz="2000"/>
            </a:lvl6pPr>
            <a:lvl7pPr marL="2742924" indent="0">
              <a:buNone/>
              <a:defRPr sz="2000"/>
            </a:lvl7pPr>
            <a:lvl8pPr marL="3200079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613" y="7156452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08" indent="0">
              <a:buNone/>
              <a:defRPr sz="1000"/>
            </a:lvl3pPr>
            <a:lvl4pPr marL="1371463" indent="0">
              <a:buNone/>
              <a:defRPr sz="901"/>
            </a:lvl4pPr>
            <a:lvl5pPr marL="1828618" indent="0">
              <a:buNone/>
              <a:defRPr sz="901"/>
            </a:lvl5pPr>
            <a:lvl6pPr marL="2285771" indent="0">
              <a:buNone/>
              <a:defRPr sz="901"/>
            </a:lvl6pPr>
            <a:lvl7pPr marL="2742924" indent="0">
              <a:buNone/>
              <a:defRPr sz="901"/>
            </a:lvl7pPr>
            <a:lvl8pPr marL="3200079" indent="0">
              <a:buNone/>
              <a:defRPr sz="901"/>
            </a:lvl8pPr>
            <a:lvl9pPr marL="3657234" indent="0">
              <a:buNone/>
              <a:defRPr sz="90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CAC39-8F79-4528-92D8-1372359DCA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9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9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9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D853EC-C833-4975-A681-D92F002E33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0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46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66" indent="-342866" algn="l" rtl="0" eaLnBrk="0" fontAlgn="base" hangingPunct="0">
        <a:spcBef>
          <a:spcPct val="20000"/>
        </a:spcBef>
        <a:spcAft>
          <a:spcPct val="0"/>
        </a:spcAft>
        <a:buChar char="•"/>
        <a:defRPr sz="3199">
          <a:solidFill>
            <a:schemeClr val="tx1"/>
          </a:solidFill>
          <a:latin typeface="+mn-lt"/>
          <a:ea typeface="+mn-ea"/>
          <a:cs typeface="+mn-cs"/>
        </a:defRPr>
      </a:lvl1pPr>
      <a:lvl2pPr marL="742875" indent="-285723" algn="l" rtl="0" eaLnBrk="0" fontAlgn="base" hangingPunct="0">
        <a:spcBef>
          <a:spcPct val="20000"/>
        </a:spcBef>
        <a:spcAft>
          <a:spcPct val="0"/>
        </a:spcAft>
        <a:buChar char="–"/>
        <a:defRPr sz="2799">
          <a:solidFill>
            <a:schemeClr val="tx1"/>
          </a:solidFill>
          <a:latin typeface="+mn-lt"/>
        </a:defRPr>
      </a:lvl2pPr>
      <a:lvl3pPr marL="1142884" indent="-22857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039" indent="-228576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94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347" indent="-2285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503" indent="-2285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655" indent="-2285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811" indent="-2285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4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9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uppo 139"/>
          <p:cNvGrpSpPr/>
          <p:nvPr/>
        </p:nvGrpSpPr>
        <p:grpSpPr>
          <a:xfrm>
            <a:off x="386598" y="571472"/>
            <a:ext cx="6271806" cy="7468602"/>
            <a:chOff x="386598" y="571472"/>
            <a:chExt cx="6271806" cy="7468602"/>
          </a:xfrm>
        </p:grpSpPr>
        <p:sp>
          <p:nvSpPr>
            <p:cNvPr id="83" name="CasellaDiTesto 82"/>
            <p:cNvSpPr txBox="1"/>
            <p:nvPr/>
          </p:nvSpPr>
          <p:spPr bwMode="auto">
            <a:xfrm>
              <a:off x="390504" y="3523290"/>
              <a:ext cx="1005344" cy="1038746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sz="1050" b="1" dirty="0">
                  <a:latin typeface="Calibri" pitchFamily="34" charset="0"/>
                </a:rPr>
                <a:t>Casa Residenza Anziani</a:t>
              </a:r>
            </a:p>
            <a:p>
              <a:pPr algn="ctr">
                <a:defRPr/>
              </a:pPr>
              <a:r>
                <a:rPr lang="it-IT" sz="1000" b="1" dirty="0">
                  <a:latin typeface="Calibri" pitchFamily="34" charset="0"/>
                </a:rPr>
                <a:t>Responsabile Angela Marinelli</a:t>
              </a:r>
            </a:p>
          </p:txBody>
        </p:sp>
        <p:sp>
          <p:nvSpPr>
            <p:cNvPr id="89" name="Rettangolo arrotondato 88"/>
            <p:cNvSpPr/>
            <p:nvPr/>
          </p:nvSpPr>
          <p:spPr bwMode="auto">
            <a:xfrm>
              <a:off x="386598" y="1817269"/>
              <a:ext cx="1285875" cy="12144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1000" b="1" dirty="0">
                  <a:solidFill>
                    <a:schemeClr val="tx1"/>
                  </a:solidFill>
                  <a:latin typeface="Calibri" pitchFamily="34" charset="0"/>
                </a:rPr>
                <a:t>ACCORDI:</a:t>
              </a:r>
            </a:p>
            <a:p>
              <a:pPr marL="92066" indent="-92066">
                <a:buFont typeface="Wingdings" pitchFamily="2" charset="2"/>
                <a:buChar char="ü"/>
              </a:pPr>
              <a:r>
                <a:rPr lang="it-IT" sz="1000" b="1" dirty="0">
                  <a:solidFill>
                    <a:schemeClr val="tx1"/>
                  </a:solidFill>
                  <a:latin typeface="Calibri" pitchFamily="34" charset="0"/>
                </a:rPr>
                <a:t>Ufficio Unico Esterno Ragioneria</a:t>
              </a:r>
            </a:p>
            <a:p>
              <a:pPr marL="92066" indent="-92066">
                <a:buFont typeface="Wingdings" pitchFamily="2" charset="2"/>
                <a:buChar char="ü"/>
              </a:pPr>
              <a:r>
                <a:rPr lang="it-IT" sz="1000" b="1" dirty="0">
                  <a:solidFill>
                    <a:schemeClr val="tx1"/>
                  </a:solidFill>
                  <a:latin typeface="Calibri" pitchFamily="34" charset="0"/>
                </a:rPr>
                <a:t>Servizio</a:t>
              </a:r>
              <a:r>
                <a:rPr lang="it-IT" sz="1000" dirty="0">
                  <a:solidFill>
                    <a:schemeClr val="tx1"/>
                  </a:solidFill>
                  <a:latin typeface="Calibri" pitchFamily="34" charset="0"/>
                </a:rPr>
                <a:t> </a:t>
              </a:r>
              <a:r>
                <a:rPr lang="it-IT" sz="1000" b="1" dirty="0">
                  <a:solidFill>
                    <a:schemeClr val="tx1"/>
                  </a:solidFill>
                  <a:latin typeface="Calibri" pitchFamily="34" charset="0"/>
                </a:rPr>
                <a:t>Gestione Patrimonio</a:t>
              </a:r>
            </a:p>
          </p:txBody>
        </p:sp>
        <p:sp>
          <p:nvSpPr>
            <p:cNvPr id="136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2074" y="637604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4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2074" y="609505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3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2074" y="5812164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1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2074" y="5245422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2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82552" y="5541652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96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81660" y="495490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86" name="Line 113">
              <a:extLst>
                <a:ext uri="{FF2B5EF4-FFF2-40B4-BE49-F238E27FC236}">
                  <a16:creationId xmlns:a16="http://schemas.microsoft.com/office/drawing/2014/main" xmlns="" id="{02D18C64-F35C-4BA3-B7B6-9EDE7122C9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7859" y="4714876"/>
              <a:ext cx="0" cy="165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26" name="Line 113"/>
            <p:cNvSpPr>
              <a:spLocks noChangeShapeType="1"/>
            </p:cNvSpPr>
            <p:nvPr/>
          </p:nvSpPr>
          <p:spPr bwMode="auto">
            <a:xfrm>
              <a:off x="4008124" y="3286116"/>
              <a:ext cx="0" cy="2727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61" name="Line 93"/>
            <p:cNvSpPr>
              <a:spLocks noChangeShapeType="1"/>
            </p:cNvSpPr>
            <p:nvPr/>
          </p:nvSpPr>
          <p:spPr bwMode="auto">
            <a:xfrm flipH="1">
              <a:off x="3429000" y="2643174"/>
              <a:ext cx="1" cy="64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87" name="Line 113"/>
            <p:cNvSpPr>
              <a:spLocks noChangeShapeType="1"/>
            </p:cNvSpPr>
            <p:nvPr/>
          </p:nvSpPr>
          <p:spPr bwMode="auto">
            <a:xfrm>
              <a:off x="2270752" y="3286116"/>
              <a:ext cx="0" cy="2727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60" name="Line 117"/>
            <p:cNvSpPr>
              <a:spLocks noChangeShapeType="1"/>
            </p:cNvSpPr>
            <p:nvPr/>
          </p:nvSpPr>
          <p:spPr bwMode="auto">
            <a:xfrm rot="180000">
              <a:off x="4218965" y="2343117"/>
              <a:ext cx="990104" cy="1843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71" name="Line 111"/>
            <p:cNvSpPr>
              <a:spLocks noChangeShapeType="1"/>
            </p:cNvSpPr>
            <p:nvPr/>
          </p:nvSpPr>
          <p:spPr bwMode="auto">
            <a:xfrm>
              <a:off x="3571876" y="464343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68" name="Line 168"/>
            <p:cNvSpPr>
              <a:spLocks noChangeShapeType="1"/>
            </p:cNvSpPr>
            <p:nvPr/>
          </p:nvSpPr>
          <p:spPr bwMode="auto">
            <a:xfrm>
              <a:off x="642918" y="4572000"/>
              <a:ext cx="0" cy="50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67" name="Line 93"/>
            <p:cNvSpPr>
              <a:spLocks noChangeShapeType="1"/>
            </p:cNvSpPr>
            <p:nvPr/>
          </p:nvSpPr>
          <p:spPr bwMode="auto">
            <a:xfrm>
              <a:off x="3428999" y="888574"/>
              <a:ext cx="0" cy="3506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101" name="Line 170"/>
            <p:cNvSpPr>
              <a:spLocks noChangeShapeType="1"/>
            </p:cNvSpPr>
            <p:nvPr/>
          </p:nvSpPr>
          <p:spPr bwMode="auto">
            <a:xfrm>
              <a:off x="1987462" y="4284000"/>
              <a:ext cx="0" cy="356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102" name="Line 188"/>
            <p:cNvSpPr>
              <a:spLocks noChangeShapeType="1"/>
            </p:cNvSpPr>
            <p:nvPr/>
          </p:nvSpPr>
          <p:spPr bwMode="auto">
            <a:xfrm>
              <a:off x="3571876" y="4271008"/>
              <a:ext cx="6517" cy="1440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73" name="Line 93"/>
            <p:cNvSpPr>
              <a:spLocks noChangeShapeType="1"/>
            </p:cNvSpPr>
            <p:nvPr/>
          </p:nvSpPr>
          <p:spPr bwMode="auto">
            <a:xfrm flipH="1">
              <a:off x="3428999" y="1674392"/>
              <a:ext cx="1" cy="409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80" name="Text Box 89"/>
            <p:cNvSpPr txBox="1">
              <a:spLocks noChangeArrowheads="1"/>
            </p:cNvSpPr>
            <p:nvPr/>
          </p:nvSpPr>
          <p:spPr bwMode="auto">
            <a:xfrm>
              <a:off x="2624208" y="2103020"/>
              <a:ext cx="1631568" cy="515526"/>
            </a:xfrm>
            <a:prstGeom prst="rect">
              <a:avLst/>
            </a:prstGeom>
            <a:solidFill>
              <a:srgbClr val="0099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100" b="1" dirty="0">
                  <a:solidFill>
                    <a:schemeClr val="bg1"/>
                  </a:solidFill>
                  <a:latin typeface="Calibri" pitchFamily="34" charset="0"/>
                </a:rPr>
                <a:t>Direttrice </a:t>
              </a:r>
            </a:p>
            <a:p>
              <a:pPr algn="ctr">
                <a:spcBef>
                  <a:spcPct val="50000"/>
                </a:spcBef>
              </a:pPr>
              <a:r>
                <a:rPr lang="it-IT" sz="1100" b="1" dirty="0">
                  <a:solidFill>
                    <a:schemeClr val="bg1"/>
                  </a:solidFill>
                  <a:latin typeface="Calibri" pitchFamily="34" charset="0"/>
                </a:rPr>
                <a:t>Flavia Giovanardi</a:t>
              </a:r>
            </a:p>
          </p:txBody>
        </p:sp>
        <p:sp>
          <p:nvSpPr>
            <p:cNvPr id="2085" name="Line 111"/>
            <p:cNvSpPr>
              <a:spLocks noChangeShapeType="1"/>
            </p:cNvSpPr>
            <p:nvPr/>
          </p:nvSpPr>
          <p:spPr bwMode="auto">
            <a:xfrm>
              <a:off x="900110" y="3286116"/>
              <a:ext cx="504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86" name="Line 112"/>
            <p:cNvSpPr>
              <a:spLocks noChangeShapeType="1"/>
            </p:cNvSpPr>
            <p:nvPr/>
          </p:nvSpPr>
          <p:spPr bwMode="auto">
            <a:xfrm>
              <a:off x="887712" y="3286116"/>
              <a:ext cx="0" cy="241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88" name="Line 114"/>
            <p:cNvSpPr>
              <a:spLocks noChangeShapeType="1"/>
            </p:cNvSpPr>
            <p:nvPr/>
          </p:nvSpPr>
          <p:spPr bwMode="auto">
            <a:xfrm>
              <a:off x="5828421" y="6690203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2093" name="Text Box 142"/>
            <p:cNvSpPr txBox="1">
              <a:spLocks noChangeArrowheads="1"/>
            </p:cNvSpPr>
            <p:nvPr/>
          </p:nvSpPr>
          <p:spPr bwMode="auto">
            <a:xfrm>
              <a:off x="2214554" y="4364179"/>
              <a:ext cx="994460" cy="58477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Centro diurno anziani Vignola,  trasporti </a:t>
              </a:r>
              <a:r>
                <a:rPr lang="it-IT" sz="800" b="1" dirty="0" smtClean="0">
                  <a:latin typeface="Calibri" pitchFamily="34" charset="0"/>
                  <a:cs typeface="Arial" charset="0"/>
                </a:rPr>
                <a:t>assistiti e Centri di Incontro</a:t>
              </a:r>
              <a:endParaRPr lang="it-IT" sz="8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94" name="Text Box 143"/>
            <p:cNvSpPr txBox="1">
              <a:spLocks noChangeArrowheads="1"/>
            </p:cNvSpPr>
            <p:nvPr/>
          </p:nvSpPr>
          <p:spPr bwMode="auto">
            <a:xfrm>
              <a:off x="2214554" y="6329674"/>
              <a:ext cx="993600" cy="33855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Laboratorio </a:t>
              </a:r>
              <a:r>
                <a:rPr lang="it-IT" sz="800" b="1" dirty="0" err="1">
                  <a:latin typeface="Calibri" pitchFamily="34" charset="0"/>
                  <a:cs typeface="Arial" charset="0"/>
                </a:rPr>
                <a:t>Occupaz</a:t>
              </a:r>
              <a:r>
                <a:rPr lang="it-IT" sz="800" b="1" dirty="0">
                  <a:latin typeface="Calibri" pitchFamily="34" charset="0"/>
                  <a:cs typeface="Arial" charset="0"/>
                </a:rPr>
                <a:t>. Caspita</a:t>
              </a:r>
            </a:p>
          </p:txBody>
        </p:sp>
        <p:sp>
          <p:nvSpPr>
            <p:cNvPr id="2096" name="Text Box 159"/>
            <p:cNvSpPr txBox="1">
              <a:spLocks noChangeArrowheads="1"/>
            </p:cNvSpPr>
            <p:nvPr/>
          </p:nvSpPr>
          <p:spPr bwMode="auto">
            <a:xfrm>
              <a:off x="857232" y="4786314"/>
              <a:ext cx="780287" cy="58477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Casa Residenza anziani Vignola</a:t>
              </a:r>
            </a:p>
          </p:txBody>
        </p:sp>
        <p:sp>
          <p:nvSpPr>
            <p:cNvPr id="2097" name="Text Box 163"/>
            <p:cNvSpPr txBox="1">
              <a:spLocks noChangeArrowheads="1"/>
            </p:cNvSpPr>
            <p:nvPr/>
          </p:nvSpPr>
          <p:spPr bwMode="auto">
            <a:xfrm>
              <a:off x="2222174" y="7701519"/>
              <a:ext cx="993600" cy="33855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 smtClean="0">
                  <a:latin typeface="Calibri" pitchFamily="34" charset="0"/>
                  <a:cs typeface="Arial" charset="0"/>
                </a:rPr>
                <a:t>Comunità alloggio </a:t>
              </a:r>
              <a:r>
                <a:rPr lang="it-IT" sz="800" b="1" dirty="0" err="1" smtClean="0">
                  <a:latin typeface="Calibri" pitchFamily="34" charset="0"/>
                  <a:cs typeface="Arial" charset="0"/>
                </a:rPr>
                <a:t>Guiglia</a:t>
              </a:r>
              <a:endParaRPr lang="it-IT" sz="8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98" name="Text Box 165"/>
            <p:cNvSpPr txBox="1">
              <a:spLocks noChangeArrowheads="1"/>
            </p:cNvSpPr>
            <p:nvPr/>
          </p:nvSpPr>
          <p:spPr bwMode="auto">
            <a:xfrm>
              <a:off x="3786190" y="4357686"/>
              <a:ext cx="720000" cy="58477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Affari Generali – Protocollo - URP</a:t>
              </a:r>
            </a:p>
          </p:txBody>
        </p:sp>
        <p:sp>
          <p:nvSpPr>
            <p:cNvPr id="2099" name="Text Box 166"/>
            <p:cNvSpPr txBox="1">
              <a:spLocks noChangeArrowheads="1"/>
            </p:cNvSpPr>
            <p:nvPr/>
          </p:nvSpPr>
          <p:spPr bwMode="auto">
            <a:xfrm>
              <a:off x="3786190" y="5500694"/>
              <a:ext cx="720000" cy="46166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Gestione Risorse Umane</a:t>
              </a:r>
            </a:p>
          </p:txBody>
        </p:sp>
        <p:sp>
          <p:nvSpPr>
            <p:cNvPr id="2100" name="Text Box 167"/>
            <p:cNvSpPr txBox="1">
              <a:spLocks noChangeArrowheads="1"/>
            </p:cNvSpPr>
            <p:nvPr/>
          </p:nvSpPr>
          <p:spPr bwMode="auto">
            <a:xfrm>
              <a:off x="3786190" y="5072066"/>
              <a:ext cx="720000" cy="33855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Beni e Servizi</a:t>
              </a:r>
            </a:p>
          </p:txBody>
        </p:sp>
        <p:sp>
          <p:nvSpPr>
            <p:cNvPr id="2105" name="Text Box 144"/>
            <p:cNvSpPr txBox="1">
              <a:spLocks noChangeArrowheads="1"/>
            </p:cNvSpPr>
            <p:nvPr/>
          </p:nvSpPr>
          <p:spPr bwMode="auto">
            <a:xfrm>
              <a:off x="2214554" y="5929859"/>
              <a:ext cx="993600" cy="33855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CSRD  Disabili</a:t>
              </a:r>
            </a:p>
            <a:p>
              <a:pPr algn="ctr">
                <a:spcBef>
                  <a:spcPts val="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 “I Portici”</a:t>
              </a:r>
            </a:p>
          </p:txBody>
        </p:sp>
        <p:sp>
          <p:nvSpPr>
            <p:cNvPr id="82" name="CasellaDiTesto 81"/>
            <p:cNvSpPr txBox="1"/>
            <p:nvPr/>
          </p:nvSpPr>
          <p:spPr bwMode="auto">
            <a:xfrm>
              <a:off x="1724012" y="3523290"/>
              <a:ext cx="1093027" cy="715581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sz="1050" b="1" dirty="0">
                  <a:latin typeface="Calibri" pitchFamily="34" charset="0"/>
                </a:rPr>
                <a:t>Area Servizi</a:t>
              </a:r>
            </a:p>
            <a:p>
              <a:pPr algn="ctr">
                <a:defRPr/>
              </a:pPr>
              <a:r>
                <a:rPr lang="it-IT" sz="1000" b="1" dirty="0">
                  <a:latin typeface="Calibri" pitchFamily="34" charset="0"/>
                </a:rPr>
                <a:t>Responsabile Eugenia </a:t>
              </a:r>
              <a:r>
                <a:rPr lang="it-IT" sz="1000" b="1" dirty="0" err="1">
                  <a:latin typeface="Calibri" pitchFamily="34" charset="0"/>
                </a:rPr>
                <a:t>Picchioni</a:t>
              </a:r>
              <a:endParaRPr lang="it-IT" sz="1000" b="1" dirty="0">
                <a:latin typeface="Calibri" pitchFamily="34" charset="0"/>
              </a:endParaRPr>
            </a:p>
          </p:txBody>
        </p:sp>
        <p:sp>
          <p:nvSpPr>
            <p:cNvPr id="84" name="CasellaDiTesto 83"/>
            <p:cNvSpPr txBox="1"/>
            <p:nvPr/>
          </p:nvSpPr>
          <p:spPr bwMode="auto">
            <a:xfrm>
              <a:off x="3286124" y="3500430"/>
              <a:ext cx="1238066" cy="723275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sz="1050" b="1" dirty="0">
                  <a:latin typeface="Calibri" pitchFamily="34" charset="0"/>
                </a:rPr>
                <a:t>Area Amministrativa</a:t>
              </a:r>
            </a:p>
            <a:p>
              <a:pPr algn="ctr">
                <a:defRPr/>
              </a:pPr>
              <a:r>
                <a:rPr lang="it-IT" sz="1000" b="1" dirty="0">
                  <a:latin typeface="Calibri" pitchFamily="34" charset="0"/>
                </a:rPr>
                <a:t>Responsabile: Paola Covili</a:t>
              </a:r>
            </a:p>
          </p:txBody>
        </p:sp>
        <p:sp>
          <p:nvSpPr>
            <p:cNvPr id="2108" name="Text Box 84"/>
            <p:cNvSpPr txBox="1">
              <a:spLocks noChangeArrowheads="1"/>
            </p:cNvSpPr>
            <p:nvPr/>
          </p:nvSpPr>
          <p:spPr bwMode="auto">
            <a:xfrm>
              <a:off x="2214554" y="571472"/>
              <a:ext cx="2419223" cy="307777"/>
            </a:xfrm>
            <a:prstGeom prst="rect">
              <a:avLst/>
            </a:prstGeom>
            <a:solidFill>
              <a:srgbClr val="33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400" u="sng" dirty="0">
                  <a:solidFill>
                    <a:schemeClr val="bg1"/>
                  </a:solidFill>
                  <a:latin typeface="Calibri" pitchFamily="34" charset="0"/>
                </a:rPr>
                <a:t>Assemblea dei soci</a:t>
              </a:r>
            </a:p>
          </p:txBody>
        </p:sp>
        <p:sp>
          <p:nvSpPr>
            <p:cNvPr id="2109" name="Text Box 87"/>
            <p:cNvSpPr txBox="1">
              <a:spLocks noChangeArrowheads="1"/>
            </p:cNvSpPr>
            <p:nvPr/>
          </p:nvSpPr>
          <p:spPr bwMode="auto">
            <a:xfrm>
              <a:off x="2214554" y="1245764"/>
              <a:ext cx="2419222" cy="473356"/>
            </a:xfrm>
            <a:prstGeom prst="rect">
              <a:avLst/>
            </a:prstGeom>
            <a:solidFill>
              <a:srgbClr val="33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it-IT" sz="1000" b="1" u="sng" dirty="0">
                  <a:solidFill>
                    <a:schemeClr val="bg1"/>
                  </a:solidFill>
                  <a:latin typeface="Calibri" pitchFamily="34" charset="0"/>
                </a:rPr>
                <a:t>Amministratore Unico</a:t>
              </a:r>
            </a:p>
            <a:p>
              <a:pPr algn="ctr">
                <a:spcBef>
                  <a:spcPct val="50000"/>
                </a:spcBef>
              </a:pPr>
              <a:r>
                <a:rPr lang="it-IT" sz="1000" b="1" dirty="0">
                  <a:solidFill>
                    <a:schemeClr val="bg1"/>
                  </a:solidFill>
                  <a:latin typeface="Calibri" pitchFamily="34" charset="0"/>
                </a:rPr>
                <a:t>Marco Franchini</a:t>
              </a:r>
            </a:p>
          </p:txBody>
        </p:sp>
        <p:sp>
          <p:nvSpPr>
            <p:cNvPr id="2110" name="Text Box 136"/>
            <p:cNvSpPr txBox="1">
              <a:spLocks noChangeArrowheads="1"/>
            </p:cNvSpPr>
            <p:nvPr/>
          </p:nvSpPr>
          <p:spPr bwMode="auto">
            <a:xfrm>
              <a:off x="2214554" y="6861411"/>
              <a:ext cx="993600" cy="33855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CSRR Disabili “Il Melograno”</a:t>
              </a:r>
            </a:p>
          </p:txBody>
        </p:sp>
        <p:cxnSp>
          <p:nvCxnSpPr>
            <p:cNvPr id="2065" name="AutoShape 125"/>
            <p:cNvCxnSpPr>
              <a:cxnSpLocks noChangeShapeType="1"/>
              <a:stCxn id="89" idx="3"/>
              <a:endCxn id="2080" idx="1"/>
            </p:cNvCxnSpPr>
            <p:nvPr/>
          </p:nvCxnSpPr>
          <p:spPr bwMode="auto">
            <a:xfrm flipV="1">
              <a:off x="1672473" y="2360783"/>
              <a:ext cx="951735" cy="63709"/>
            </a:xfrm>
            <a:prstGeom prst="straightConnector1">
              <a:avLst/>
            </a:prstGeom>
            <a:noFill/>
            <a:ln w="9525">
              <a:solidFill>
                <a:srgbClr val="008080"/>
              </a:solidFill>
              <a:prstDash val="lgDash"/>
              <a:round/>
              <a:headEnd/>
              <a:tailEnd/>
            </a:ln>
          </p:spPr>
        </p:cxnSp>
        <p:sp>
          <p:nvSpPr>
            <p:cNvPr id="144" name="Preparazione 143"/>
            <p:cNvSpPr/>
            <p:nvPr/>
          </p:nvSpPr>
          <p:spPr bwMode="auto">
            <a:xfrm>
              <a:off x="4572008" y="2460210"/>
              <a:ext cx="1957375" cy="659025"/>
            </a:xfrm>
            <a:prstGeom prst="flowChartPreparation">
              <a:avLst/>
            </a:prstGeom>
            <a:solidFill>
              <a:srgbClr val="5DD5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sz="900" b="1" dirty="0" smtClean="0">
                  <a:latin typeface="Calibri" pitchFamily="34" charset="0"/>
                </a:rPr>
                <a:t>Programmazione </a:t>
              </a:r>
              <a:r>
                <a:rPr lang="it-IT" sz="900" b="1" dirty="0">
                  <a:latin typeface="Calibri" pitchFamily="34" charset="0"/>
                </a:rPr>
                <a:t>e controllo di gestione Eugenia </a:t>
              </a:r>
              <a:r>
                <a:rPr lang="it-IT" sz="900" b="1" dirty="0" err="1">
                  <a:latin typeface="Calibri" pitchFamily="34" charset="0"/>
                </a:rPr>
                <a:t>Picchioni</a:t>
              </a:r>
              <a:endParaRPr lang="it-IT" sz="1600" dirty="0">
                <a:latin typeface="Calibri" pitchFamily="34" charset="0"/>
              </a:endParaRPr>
            </a:p>
          </p:txBody>
        </p:sp>
        <p:sp>
          <p:nvSpPr>
            <p:cNvPr id="116" name="Line 111"/>
            <p:cNvSpPr>
              <a:spLocks noChangeShapeType="1"/>
            </p:cNvSpPr>
            <p:nvPr/>
          </p:nvSpPr>
          <p:spPr bwMode="auto">
            <a:xfrm>
              <a:off x="1998969" y="4714876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80" name="Line 113">
              <a:extLst>
                <a:ext uri="{FF2B5EF4-FFF2-40B4-BE49-F238E27FC236}">
                  <a16:creationId xmlns:a16="http://schemas.microsoft.com/office/drawing/2014/main" xmlns="" id="{391322BE-8B16-4A46-BAAB-A8625A00A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6950" y="3286116"/>
              <a:ext cx="6517" cy="1088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85" name="Text Box 165">
              <a:extLst>
                <a:ext uri="{FF2B5EF4-FFF2-40B4-BE49-F238E27FC236}">
                  <a16:creationId xmlns:a16="http://schemas.microsoft.com/office/drawing/2014/main" xmlns="" id="{84C007BA-A901-4E89-A83E-7699618A2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636" y="4357686"/>
              <a:ext cx="1595622" cy="40011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Servizi per la prima infanzia</a:t>
              </a:r>
            </a:p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Coordinatore Serena Freschi</a:t>
              </a:r>
            </a:p>
          </p:txBody>
        </p:sp>
        <p:sp>
          <p:nvSpPr>
            <p:cNvPr id="87" name="Text Box 165">
              <a:extLst>
                <a:ext uri="{FF2B5EF4-FFF2-40B4-BE49-F238E27FC236}">
                  <a16:creationId xmlns:a16="http://schemas.microsoft.com/office/drawing/2014/main" xmlns="" id="{A409B969-C97A-410F-9130-85DC98998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402" y="4857752"/>
              <a:ext cx="1404000" cy="21544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Nido Azzurro</a:t>
              </a:r>
            </a:p>
          </p:txBody>
        </p:sp>
        <p:sp>
          <p:nvSpPr>
            <p:cNvPr id="90" name="Text Box 165">
              <a:extLst>
                <a:ext uri="{FF2B5EF4-FFF2-40B4-BE49-F238E27FC236}">
                  <a16:creationId xmlns:a16="http://schemas.microsoft.com/office/drawing/2014/main" xmlns="" id="{AEB6A3C2-F9F3-4291-82A9-84526D1D3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403" y="5143504"/>
              <a:ext cx="1404000" cy="21544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Nido di Montale</a:t>
              </a:r>
            </a:p>
          </p:txBody>
        </p:sp>
        <p:sp>
          <p:nvSpPr>
            <p:cNvPr id="91" name="Text Box 165">
              <a:extLst>
                <a:ext uri="{FF2B5EF4-FFF2-40B4-BE49-F238E27FC236}">
                  <a16:creationId xmlns:a16="http://schemas.microsoft.com/office/drawing/2014/main" xmlns="" id="{3B9E7C5B-6972-4D52-B489-8544C3CAB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402" y="5429256"/>
              <a:ext cx="1404000" cy="21544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Nido Arcobaleno</a:t>
              </a:r>
            </a:p>
          </p:txBody>
        </p:sp>
        <p:sp>
          <p:nvSpPr>
            <p:cNvPr id="92" name="Text Box 165">
              <a:extLst>
                <a:ext uri="{FF2B5EF4-FFF2-40B4-BE49-F238E27FC236}">
                  <a16:creationId xmlns:a16="http://schemas.microsoft.com/office/drawing/2014/main" xmlns="" id="{44451224-602B-48C2-882B-99B2539954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404" y="6000760"/>
              <a:ext cx="1404000" cy="21544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Nido Le Margherite</a:t>
              </a:r>
            </a:p>
          </p:txBody>
        </p:sp>
        <p:sp>
          <p:nvSpPr>
            <p:cNvPr id="93" name="Text Box 165">
              <a:extLst>
                <a:ext uri="{FF2B5EF4-FFF2-40B4-BE49-F238E27FC236}">
                  <a16:creationId xmlns:a16="http://schemas.microsoft.com/office/drawing/2014/main" xmlns="" id="{EECA1086-6EA7-44CF-9ABA-076DD484D3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403" y="5715008"/>
              <a:ext cx="1404000" cy="21544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Nido Scarabocchio</a:t>
              </a:r>
            </a:p>
          </p:txBody>
        </p:sp>
        <p:sp>
          <p:nvSpPr>
            <p:cNvPr id="94" name="Text Box 165">
              <a:extLst>
                <a:ext uri="{FF2B5EF4-FFF2-40B4-BE49-F238E27FC236}">
                  <a16:creationId xmlns:a16="http://schemas.microsoft.com/office/drawing/2014/main" xmlns="" id="{4914F36A-6342-41DD-A142-6FA6361BA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404" y="6286512"/>
              <a:ext cx="1404000" cy="21544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>
                  <a:latin typeface="Calibri" pitchFamily="34" charset="0"/>
                  <a:cs typeface="Arial" charset="0"/>
                </a:rPr>
                <a:t>Nido </a:t>
              </a:r>
              <a:r>
                <a:rPr lang="it-IT" sz="800" b="1" dirty="0" smtClean="0">
                  <a:latin typeface="Calibri" pitchFamily="34" charset="0"/>
                  <a:cs typeface="Arial" charset="0"/>
                </a:rPr>
                <a:t>Cappuccetto Rosso</a:t>
              </a:r>
              <a:endParaRPr lang="it-IT" sz="8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63" name="Text Box 163"/>
            <p:cNvSpPr txBox="1">
              <a:spLocks noChangeArrowheads="1"/>
            </p:cNvSpPr>
            <p:nvPr/>
          </p:nvSpPr>
          <p:spPr bwMode="auto">
            <a:xfrm>
              <a:off x="2229794" y="7276708"/>
              <a:ext cx="993600" cy="33855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800" b="1" dirty="0" smtClean="0">
                  <a:latin typeface="Calibri" pitchFamily="34" charset="0"/>
                  <a:cs typeface="Arial" charset="0"/>
                </a:rPr>
                <a:t>Centro Diurno </a:t>
              </a:r>
              <a:r>
                <a:rPr lang="it-IT" sz="800" b="1" dirty="0" err="1" smtClean="0">
                  <a:latin typeface="Calibri" pitchFamily="34" charset="0"/>
                  <a:cs typeface="Arial" charset="0"/>
                </a:rPr>
                <a:t>Guiglia</a:t>
              </a:r>
              <a:endParaRPr lang="it-IT" sz="8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64" name="Line 111"/>
            <p:cNvSpPr>
              <a:spLocks noChangeShapeType="1"/>
            </p:cNvSpPr>
            <p:nvPr/>
          </p:nvSpPr>
          <p:spPr bwMode="auto">
            <a:xfrm>
              <a:off x="1998554" y="5474976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65" name="Line 111"/>
            <p:cNvSpPr>
              <a:spLocks noChangeShapeType="1"/>
            </p:cNvSpPr>
            <p:nvPr/>
          </p:nvSpPr>
          <p:spPr bwMode="auto">
            <a:xfrm>
              <a:off x="2000240" y="6104582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66" name="Line 111"/>
            <p:cNvSpPr>
              <a:spLocks noChangeShapeType="1"/>
            </p:cNvSpPr>
            <p:nvPr/>
          </p:nvSpPr>
          <p:spPr bwMode="auto">
            <a:xfrm>
              <a:off x="2000240" y="655892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67" name="Line 111"/>
            <p:cNvSpPr>
              <a:spLocks noChangeShapeType="1"/>
            </p:cNvSpPr>
            <p:nvPr/>
          </p:nvSpPr>
          <p:spPr bwMode="auto">
            <a:xfrm>
              <a:off x="2000240" y="7036134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68" name="Line 111"/>
            <p:cNvSpPr>
              <a:spLocks noChangeShapeType="1"/>
            </p:cNvSpPr>
            <p:nvPr/>
          </p:nvSpPr>
          <p:spPr bwMode="auto">
            <a:xfrm>
              <a:off x="2000240" y="743999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24" name="Text Box 144"/>
            <p:cNvSpPr txBox="1">
              <a:spLocks noChangeArrowheads="1"/>
            </p:cNvSpPr>
            <p:nvPr/>
          </p:nvSpPr>
          <p:spPr bwMode="auto">
            <a:xfrm>
              <a:off x="2214554" y="5143504"/>
              <a:ext cx="993600" cy="58477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it-IT" sz="800" b="1" dirty="0" smtClean="0">
                  <a:latin typeface="Calibri" pitchFamily="34" charset="0"/>
                  <a:cs typeface="Arial" charset="0"/>
                </a:rPr>
                <a:t>Centri di Incontro e stimolazione cognitiva individuale</a:t>
              </a:r>
              <a:endParaRPr lang="it-IT" sz="8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5" name="Line 111"/>
            <p:cNvSpPr>
              <a:spLocks noChangeShapeType="1"/>
            </p:cNvSpPr>
            <p:nvPr/>
          </p:nvSpPr>
          <p:spPr bwMode="auto">
            <a:xfrm>
              <a:off x="2000240" y="785814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27" name="Line 111"/>
            <p:cNvSpPr>
              <a:spLocks noChangeShapeType="1"/>
            </p:cNvSpPr>
            <p:nvPr/>
          </p:nvSpPr>
          <p:spPr bwMode="auto">
            <a:xfrm>
              <a:off x="3571876" y="5245422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28" name="Line 111"/>
            <p:cNvSpPr>
              <a:spLocks noChangeShapeType="1"/>
            </p:cNvSpPr>
            <p:nvPr/>
          </p:nvSpPr>
          <p:spPr bwMode="auto">
            <a:xfrm>
              <a:off x="3571876" y="571500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0" name="Line 111"/>
            <p:cNvSpPr>
              <a:spLocks noChangeShapeType="1"/>
            </p:cNvSpPr>
            <p:nvPr/>
          </p:nvSpPr>
          <p:spPr bwMode="auto">
            <a:xfrm>
              <a:off x="642918" y="5072066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5" name="Line 189">
              <a:extLst>
                <a:ext uri="{FF2B5EF4-FFF2-40B4-BE49-F238E27FC236}">
                  <a16:creationId xmlns:a16="http://schemas.microsoft.com/office/drawing/2014/main" xmlns="" id="{92BDB64B-F18D-495B-A378-F179AD29B0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43660" y="5716908"/>
              <a:ext cx="2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7" name="Line 117"/>
            <p:cNvSpPr>
              <a:spLocks noChangeShapeType="1"/>
            </p:cNvSpPr>
            <p:nvPr/>
          </p:nvSpPr>
          <p:spPr bwMode="auto">
            <a:xfrm>
              <a:off x="3429000" y="1080961"/>
              <a:ext cx="158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138" name="Rettangolo 137"/>
            <p:cNvSpPr/>
            <p:nvPr/>
          </p:nvSpPr>
          <p:spPr>
            <a:xfrm>
              <a:off x="5000636" y="857224"/>
              <a:ext cx="78581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b="1" dirty="0" smtClean="0">
                  <a:latin typeface="Calibri" pitchFamily="34" charset="0"/>
                </a:rPr>
                <a:t>Revisore dei conti</a:t>
              </a:r>
              <a:endParaRPr lang="it-IT" sz="9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126</Words>
  <Application>Microsoft Office PowerPoint</Application>
  <PresentationFormat>Presentazione su schermo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f.ori</dc:creator>
  <cp:lastModifiedBy>utente</cp:lastModifiedBy>
  <cp:revision>125</cp:revision>
  <cp:lastPrinted>2018-10-03T10:34:35Z</cp:lastPrinted>
  <dcterms:created xsi:type="dcterms:W3CDTF">2013-02-12T14:54:53Z</dcterms:created>
  <dcterms:modified xsi:type="dcterms:W3CDTF">2018-10-31T11:30:28Z</dcterms:modified>
</cp:coreProperties>
</file>